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16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5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99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4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4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42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4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13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3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62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5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1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14114" y="21238"/>
            <a:ext cx="8877886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itannic Bold" panose="020B0903060703020204" pitchFamily="34" charset="0"/>
              </a:rPr>
              <a:t>Il s’appelle Bonhomme Carnaval !</a:t>
            </a:r>
            <a:br>
              <a:rPr lang="fr-FR" sz="4400" dirty="0" smtClean="0">
                <a:latin typeface="Britannic Bold" panose="020B0903060703020204" pitchFamily="34" charset="0"/>
              </a:rPr>
            </a:br>
            <a:r>
              <a:rPr lang="fr-FR" sz="2400" dirty="0" smtClean="0">
                <a:solidFill>
                  <a:srgbClr val="0070C0"/>
                </a:solidFill>
                <a:latin typeface="Britannic Bold" panose="020B0903060703020204" pitchFamily="34" charset="0"/>
              </a:rPr>
              <a:t>(He calls </a:t>
            </a:r>
            <a:r>
              <a:rPr lang="fr-FR" sz="2400" dirty="0" err="1" smtClean="0">
                <a:solidFill>
                  <a:srgbClr val="0070C0"/>
                </a:solidFill>
                <a:latin typeface="Britannic Bold" panose="020B0903060703020204" pitchFamily="34" charset="0"/>
              </a:rPr>
              <a:t>himself</a:t>
            </a:r>
            <a:r>
              <a:rPr lang="fr-FR" sz="2400" dirty="0" smtClean="0">
                <a:solidFill>
                  <a:srgbClr val="0070C0"/>
                </a:solidFill>
                <a:latin typeface="Britannic Bold" panose="020B0903060703020204" pitchFamily="34" charset="0"/>
              </a:rPr>
              <a:t>)</a:t>
            </a:r>
          </a:p>
          <a:p>
            <a:endParaRPr lang="fr-FR" sz="1100" dirty="0" smtClean="0">
              <a:latin typeface="Britannic Bold" panose="020B0903060703020204" pitchFamily="34" charset="0"/>
            </a:endParaRPr>
          </a:p>
          <a:p>
            <a:r>
              <a:rPr lang="fr-FR" sz="4000" dirty="0" smtClean="0">
                <a:latin typeface="Britannic Bold" panose="020B0903060703020204" pitchFamily="34" charset="0"/>
              </a:rPr>
              <a:t>Il aime manger de la glace !</a:t>
            </a:r>
          </a:p>
          <a:p>
            <a:endParaRPr lang="fr-FR" sz="2800" dirty="0" smtClean="0">
              <a:latin typeface="Britannic Bold" panose="020B0903060703020204" pitchFamily="34" charset="0"/>
            </a:endParaRPr>
          </a:p>
          <a:p>
            <a:r>
              <a:rPr lang="fr-FR" sz="4000" dirty="0" smtClean="0">
                <a:latin typeface="Britannic Bold" panose="020B0903060703020204" pitchFamily="34" charset="0"/>
              </a:rPr>
              <a:t>Il aime la neige !</a:t>
            </a:r>
          </a:p>
          <a:p>
            <a:endParaRPr lang="fr-FR" sz="4000" dirty="0" smtClean="0">
              <a:latin typeface="Britannic Bold" panose="020B0903060703020204" pitchFamily="34" charset="0"/>
            </a:endParaRPr>
          </a:p>
          <a:p>
            <a:r>
              <a:rPr lang="fr-FR" sz="3800" dirty="0" smtClean="0">
                <a:latin typeface="Britannic Bold" panose="020B0903060703020204" pitchFamily="34" charset="0"/>
              </a:rPr>
              <a:t>Il habite au Canada et il parle français!</a:t>
            </a:r>
          </a:p>
        </p:txBody>
      </p:sp>
      <p:pic>
        <p:nvPicPr>
          <p:cNvPr id="1028" name="Picture 4" descr="Image result for ice cream co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192" y="995998"/>
            <a:ext cx="1518960" cy="109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314114" cy="4639073"/>
          </a:xfrm>
          <a:prstGeom prst="rect">
            <a:avLst/>
          </a:prstGeom>
        </p:spPr>
      </p:pic>
      <p:pic>
        <p:nvPicPr>
          <p:cNvPr id="1030" name="Picture 6" descr="Image result for snowflak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965" y="2106424"/>
            <a:ext cx="958183" cy="95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house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83" y="4127520"/>
            <a:ext cx="887355" cy="91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speaking clipar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719" y="4068467"/>
            <a:ext cx="1067642" cy="92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5277709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ritannic Bold" panose="020B0903060703020204" pitchFamily="34" charset="0"/>
              </a:rPr>
              <a:t>Il est grand, énergique, sociable, et très intelligent!</a:t>
            </a:r>
          </a:p>
          <a:p>
            <a:r>
              <a:rPr lang="fr-FR" sz="4000" dirty="0">
                <a:solidFill>
                  <a:srgbClr val="0070C0"/>
                </a:solidFill>
                <a:latin typeface="Britannic Bold" panose="020B0903060703020204" pitchFamily="34" charset="0"/>
              </a:rPr>
              <a:t>	</a:t>
            </a:r>
            <a:r>
              <a:rPr lang="fr-FR" sz="3200" dirty="0">
                <a:solidFill>
                  <a:srgbClr val="0070C0"/>
                </a:solidFill>
                <a:latin typeface="Britannic Bold" panose="020B0903060703020204" pitchFamily="34" charset="0"/>
              </a:rPr>
              <a:t> </a:t>
            </a:r>
            <a:r>
              <a:rPr lang="fr-FR" sz="3200" dirty="0" smtClean="0">
                <a:solidFill>
                  <a:srgbClr val="0070C0"/>
                </a:solidFill>
                <a:latin typeface="Britannic Bold" panose="020B0903060703020204" pitchFamily="34" charset="0"/>
              </a:rPr>
              <a:t>  (</a:t>
            </a:r>
            <a:r>
              <a:rPr lang="fr-FR" sz="3200" dirty="0" err="1" smtClean="0">
                <a:solidFill>
                  <a:srgbClr val="0070C0"/>
                </a:solidFill>
                <a:latin typeface="Britannic Bold" panose="020B0903060703020204" pitchFamily="34" charset="0"/>
              </a:rPr>
              <a:t>tall</a:t>
            </a:r>
            <a:r>
              <a:rPr lang="fr-FR" sz="3200" dirty="0" smtClean="0">
                <a:solidFill>
                  <a:srgbClr val="0070C0"/>
                </a:solidFill>
                <a:latin typeface="Britannic Bold" panose="020B0903060703020204" pitchFamily="34" charset="0"/>
              </a:rPr>
              <a:t>)						      (</a:t>
            </a:r>
            <a:r>
              <a:rPr lang="fr-FR" sz="3200" dirty="0" err="1" smtClean="0">
                <a:solidFill>
                  <a:srgbClr val="0070C0"/>
                </a:solidFill>
                <a:latin typeface="Britannic Bold" panose="020B0903060703020204" pitchFamily="34" charset="0"/>
              </a:rPr>
              <a:t>very</a:t>
            </a:r>
            <a:r>
              <a:rPr lang="fr-FR" sz="3200" dirty="0" smtClean="0">
                <a:solidFill>
                  <a:srgbClr val="0070C0"/>
                </a:solidFill>
                <a:latin typeface="Britannic Bold" panose="020B0903060703020204" pitchFamily="34" charset="0"/>
              </a:rPr>
              <a:t>)</a:t>
            </a:r>
            <a:endParaRPr lang="fr-FR" sz="2800" dirty="0" smtClean="0">
              <a:solidFill>
                <a:srgbClr val="0070C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2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69817" y="1724297"/>
            <a:ext cx="6884126" cy="4508615"/>
            <a:chOff x="248194" y="1175657"/>
            <a:chExt cx="7467600" cy="5016137"/>
          </a:xfrm>
        </p:grpSpPr>
        <p:sp>
          <p:nvSpPr>
            <p:cNvPr id="4" name="Oval 3"/>
            <p:cNvSpPr/>
            <p:nvPr/>
          </p:nvSpPr>
          <p:spPr>
            <a:xfrm>
              <a:off x="248194" y="1175657"/>
              <a:ext cx="5316583" cy="501613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2399211" y="1175657"/>
              <a:ext cx="5316583" cy="501613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236823" y="1367633"/>
            <a:ext cx="4955177" cy="5221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000" dirty="0" smtClean="0">
                <a:latin typeface="Britannic Bold" panose="020B0903060703020204" pitchFamily="34" charset="0"/>
              </a:rPr>
              <a:t>aime manger de la glace</a:t>
            </a:r>
          </a:p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200" dirty="0" smtClean="0">
                <a:latin typeface="Britannic Bold" panose="020B0903060703020204" pitchFamily="34" charset="0"/>
              </a:rPr>
              <a:t>aime la neige</a:t>
            </a:r>
          </a:p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200" dirty="0" smtClean="0">
                <a:latin typeface="Britannic Bold" panose="020B0903060703020204" pitchFamily="34" charset="0"/>
              </a:rPr>
              <a:t>habite au canada</a:t>
            </a:r>
          </a:p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200" dirty="0" smtClean="0">
                <a:latin typeface="Britannic Bold" panose="020B0903060703020204" pitchFamily="34" charset="0"/>
              </a:rPr>
              <a:t>parle français</a:t>
            </a:r>
          </a:p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200" dirty="0" smtClean="0">
                <a:latin typeface="Britannic Bold" panose="020B0903060703020204" pitchFamily="34" charset="0"/>
              </a:rPr>
              <a:t>grand(e)</a:t>
            </a:r>
          </a:p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200" dirty="0" smtClean="0">
                <a:latin typeface="Britannic Bold" panose="020B0903060703020204" pitchFamily="34" charset="0"/>
              </a:rPr>
              <a:t>énergique</a:t>
            </a:r>
          </a:p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200" dirty="0" smtClean="0">
                <a:latin typeface="Britannic Bold" panose="020B0903060703020204" pitchFamily="34" charset="0"/>
              </a:rPr>
              <a:t>sociable</a:t>
            </a:r>
          </a:p>
          <a:p>
            <a:pPr marL="514350" indent="-514350">
              <a:lnSpc>
                <a:spcPts val="5000"/>
              </a:lnSpc>
              <a:buFont typeface="+mj-lt"/>
              <a:buAutoNum type="arabicPeriod"/>
            </a:pPr>
            <a:r>
              <a:rPr lang="fr-FR" sz="3200" dirty="0" smtClean="0">
                <a:latin typeface="Britannic Bold" panose="020B0903060703020204" pitchFamily="34" charset="0"/>
              </a:rPr>
              <a:t>intelligent(e)</a:t>
            </a:r>
            <a:endParaRPr lang="fr-FR" sz="3200" dirty="0">
              <a:latin typeface="Britannic Bold" panose="020B0903060703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56" y="0"/>
            <a:ext cx="12054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u="sng" dirty="0" smtClean="0">
                <a:solidFill>
                  <a:srgbClr val="7030A0"/>
                </a:solidFill>
                <a:latin typeface="Britannic Bold" panose="020B0903060703020204" pitchFamily="34" charset="0"/>
              </a:rPr>
              <a:t>Comparaison</a:t>
            </a:r>
            <a:r>
              <a:rPr lang="fr-FR" sz="3000" dirty="0" smtClean="0">
                <a:solidFill>
                  <a:srgbClr val="7030A0"/>
                </a:solidFill>
                <a:latin typeface="Britannic Bold" panose="020B0903060703020204" pitchFamily="34" charset="0"/>
              </a:rPr>
              <a:t>: </a:t>
            </a:r>
            <a:r>
              <a:rPr lang="fr-FR" sz="3000" dirty="0" smtClean="0">
                <a:latin typeface="Britannic Bold" panose="020B0903060703020204" pitchFamily="34" charset="0"/>
              </a:rPr>
              <a:t>compare </a:t>
            </a:r>
            <a:r>
              <a:rPr lang="fr-FR" sz="3000" dirty="0" err="1" smtClean="0">
                <a:latin typeface="Britannic Bold" panose="020B0903060703020204" pitchFamily="34" charset="0"/>
              </a:rPr>
              <a:t>yourself</a:t>
            </a:r>
            <a:r>
              <a:rPr lang="fr-FR" sz="3000" dirty="0" smtClean="0">
                <a:latin typeface="Britannic Bold" panose="020B0903060703020204" pitchFamily="34" charset="0"/>
              </a:rPr>
              <a:t> and Bonhomme Carnaval in a </a:t>
            </a:r>
            <a:r>
              <a:rPr lang="fr-FR" sz="3000" dirty="0" err="1" smtClean="0">
                <a:latin typeface="Britannic Bold" panose="020B0903060703020204" pitchFamily="34" charset="0"/>
              </a:rPr>
              <a:t>Venn</a:t>
            </a:r>
            <a:r>
              <a:rPr lang="fr-FR" sz="3000" dirty="0" smtClean="0">
                <a:latin typeface="Britannic Bold" panose="020B0903060703020204" pitchFamily="34" charset="0"/>
              </a:rPr>
              <a:t> </a:t>
            </a:r>
            <a:r>
              <a:rPr lang="fr-FR" sz="3000" dirty="0" err="1" smtClean="0">
                <a:latin typeface="Britannic Bold" panose="020B0903060703020204" pitchFamily="34" charset="0"/>
              </a:rPr>
              <a:t>Diagram</a:t>
            </a:r>
            <a:r>
              <a:rPr lang="fr-FR" sz="3000" dirty="0" smtClean="0">
                <a:latin typeface="Britannic Bold" panose="020B0903060703020204" pitchFamily="34" charset="0"/>
              </a:rPr>
              <a:t>. Copy </a:t>
            </a:r>
            <a:r>
              <a:rPr lang="fr-FR" sz="3000" dirty="0" err="1" smtClean="0">
                <a:latin typeface="Britannic Bold" panose="020B0903060703020204" pitchFamily="34" charset="0"/>
              </a:rPr>
              <a:t>each</a:t>
            </a:r>
            <a:r>
              <a:rPr lang="fr-FR" sz="3000" dirty="0">
                <a:latin typeface="Britannic Bold" panose="020B0903060703020204" pitchFamily="34" charset="0"/>
              </a:rPr>
              <a:t> </a:t>
            </a:r>
            <a:r>
              <a:rPr lang="fr-FR" sz="3000" dirty="0" smtClean="0">
                <a:latin typeface="Britannic Bold" panose="020B0903060703020204" pitchFamily="34" charset="0"/>
              </a:rPr>
              <a:t>of the phrases </a:t>
            </a:r>
            <a:r>
              <a:rPr lang="fr-FR" sz="3000" dirty="0" err="1" smtClean="0">
                <a:latin typeface="Britannic Bold" panose="020B0903060703020204" pitchFamily="34" charset="0"/>
              </a:rPr>
              <a:t>below</a:t>
            </a:r>
            <a:r>
              <a:rPr lang="fr-FR" sz="3000" dirty="0" smtClean="0">
                <a:latin typeface="Britannic Bold" panose="020B0903060703020204" pitchFamily="34" charset="0"/>
              </a:rPr>
              <a:t> </a:t>
            </a:r>
            <a:r>
              <a:rPr lang="fr-FR" sz="3000" dirty="0" err="1" smtClean="0">
                <a:latin typeface="Britannic Bold" panose="020B0903060703020204" pitchFamily="34" charset="0"/>
              </a:rPr>
              <a:t>into</a:t>
            </a:r>
            <a:r>
              <a:rPr lang="fr-FR" sz="3000" dirty="0">
                <a:latin typeface="Britannic Bold" panose="020B0903060703020204" pitchFamily="34" charset="0"/>
              </a:rPr>
              <a:t> </a:t>
            </a:r>
            <a:r>
              <a:rPr lang="fr-FR" sz="3000" dirty="0" smtClean="0">
                <a:latin typeface="Britannic Bold" panose="020B0903060703020204" pitchFamily="34" charset="0"/>
              </a:rPr>
              <a:t>the </a:t>
            </a:r>
            <a:r>
              <a:rPr lang="fr-FR" sz="3000" dirty="0" err="1" smtClean="0">
                <a:latin typeface="Britannic Bold" panose="020B0903060703020204" pitchFamily="34" charset="0"/>
              </a:rPr>
              <a:t>diagram</a:t>
            </a:r>
            <a:r>
              <a:rPr lang="fr-FR" sz="3000" dirty="0" smtClean="0">
                <a:latin typeface="Britannic Bold" panose="020B0903060703020204" pitchFamily="34" charset="0"/>
              </a:rPr>
              <a:t>.</a:t>
            </a:r>
            <a:endParaRPr lang="fr-FR" sz="3200" dirty="0">
              <a:latin typeface="Britannic Bold" panose="020B0903060703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439455">
            <a:off x="5312447" y="1429893"/>
            <a:ext cx="22337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Moi</a:t>
            </a:r>
            <a:endParaRPr lang="en-US" dirty="0">
              <a:solidFill>
                <a:srgbClr val="7030A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537965">
            <a:off x="76219" y="1438994"/>
            <a:ext cx="2863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Bonhomme</a:t>
            </a:r>
            <a:endParaRPr lang="en-US" sz="1100" dirty="0">
              <a:solidFill>
                <a:srgbClr val="7030A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0446" y="2803986"/>
            <a:ext cx="1852320" cy="192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fr-FR" sz="2400" dirty="0" smtClean="0">
                <a:solidFill>
                  <a:srgbClr val="00B0F0"/>
                </a:solidFill>
                <a:latin typeface="Britannic Bold" panose="020B0903060703020204" pitchFamily="34" charset="0"/>
              </a:rPr>
              <a:t>(</a:t>
            </a:r>
            <a:r>
              <a:rPr lang="fr-FR" sz="2400" dirty="0" err="1" smtClean="0">
                <a:solidFill>
                  <a:srgbClr val="00B0F0"/>
                </a:solidFill>
                <a:latin typeface="Britannic Bold" panose="020B0903060703020204" pitchFamily="34" charset="0"/>
              </a:rPr>
              <a:t>just</a:t>
            </a:r>
            <a:r>
              <a:rPr lang="fr-FR" sz="2400" dirty="0" smtClean="0">
                <a:solidFill>
                  <a:srgbClr val="00B0F0"/>
                </a:solidFill>
                <a:latin typeface="Britannic Bold" panose="020B0903060703020204" pitchFamily="34" charset="0"/>
              </a:rPr>
              <a:t> me, not Bonhomme)</a:t>
            </a:r>
            <a:endParaRPr lang="fr-FR" sz="2400" dirty="0">
              <a:solidFill>
                <a:srgbClr val="00B0F0"/>
              </a:solidFill>
              <a:latin typeface="Britannic Bold" panose="020B0903060703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0994" y="2752216"/>
            <a:ext cx="185232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fr-FR" sz="2400" dirty="0" smtClean="0">
                <a:solidFill>
                  <a:srgbClr val="00B0F0"/>
                </a:solidFill>
                <a:latin typeface="Britannic Bold" panose="020B0903060703020204" pitchFamily="34" charset="0"/>
              </a:rPr>
              <a:t>(</a:t>
            </a:r>
            <a:r>
              <a:rPr lang="fr-FR" sz="2400" dirty="0" err="1" smtClean="0">
                <a:solidFill>
                  <a:srgbClr val="00B0F0"/>
                </a:solidFill>
                <a:latin typeface="Britannic Bold" panose="020B0903060703020204" pitchFamily="34" charset="0"/>
              </a:rPr>
              <a:t>just</a:t>
            </a:r>
            <a:r>
              <a:rPr lang="fr-FR" sz="2400" dirty="0" smtClean="0">
                <a:solidFill>
                  <a:srgbClr val="00B0F0"/>
                </a:solidFill>
                <a:latin typeface="Britannic Bold" panose="020B0903060703020204" pitchFamily="34" charset="0"/>
              </a:rPr>
              <a:t> Bonhomme, not me)</a:t>
            </a:r>
            <a:endParaRPr lang="fr-FR" sz="2400" dirty="0">
              <a:solidFill>
                <a:srgbClr val="00B0F0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51034" y="2660038"/>
            <a:ext cx="1852320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Britannic Bold" panose="020B0903060703020204" pitchFamily="34" charset="0"/>
              </a:rPr>
              <a:t>(</a:t>
            </a:r>
            <a:r>
              <a:rPr lang="fr-FR" sz="2400" dirty="0" err="1" smtClean="0">
                <a:solidFill>
                  <a:schemeClr val="accent1">
                    <a:lumMod val="50000"/>
                  </a:schemeClr>
                </a:solidFill>
                <a:latin typeface="Britannic Bold" panose="020B0903060703020204" pitchFamily="34" charset="0"/>
              </a:rPr>
              <a:t>both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Britannic Bold" panose="020B0903060703020204" pitchFamily="34" charset="0"/>
              </a:rPr>
              <a:t> of us)</a:t>
            </a:r>
            <a:endParaRPr lang="fr-FR" sz="2400" dirty="0">
              <a:solidFill>
                <a:schemeClr val="accent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601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4303</TotalTime>
  <Words>79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Rounded MT Bold</vt:lpstr>
      <vt:lpstr>Britannic Bold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2016-09-09T11:32:39Z</dcterms:created>
  <dcterms:modified xsi:type="dcterms:W3CDTF">2016-09-12T11:15:47Z</dcterms:modified>
</cp:coreProperties>
</file>